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5" r:id="rId3"/>
    <p:sldId id="258" r:id="rId4"/>
    <p:sldId id="259" r:id="rId5"/>
    <p:sldId id="266" r:id="rId6"/>
    <p:sldId id="264" r:id="rId7"/>
    <p:sldId id="270" r:id="rId8"/>
    <p:sldId id="269" r:id="rId9"/>
    <p:sldId id="268" r:id="rId10"/>
    <p:sldId id="267" r:id="rId11"/>
    <p:sldId id="265" r:id="rId12"/>
    <p:sldId id="271" r:id="rId13"/>
    <p:sldId id="276" r:id="rId14"/>
    <p:sldId id="277" r:id="rId15"/>
    <p:sldId id="278" r:id="rId16"/>
    <p:sldId id="279" r:id="rId17"/>
    <p:sldId id="273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AeWQ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8q7UP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HWz39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HWz39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oo.gl/9omwKi" TargetMode="External"/><Relationship Id="rId3" Type="http://schemas.openxmlformats.org/officeDocument/2006/relationships/hyperlink" Target="http://public.tableau.com/profile/rmchapple#!/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goo.gl/F3rQe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mailto:rchh6@allstate.com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goo.gl/A98KMZ" TargetMode="External"/><Relationship Id="rId9" Type="http://schemas.openxmlformats.org/officeDocument/2006/relationships/hyperlink" Target="https://goo.gl/KQp9qU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A305-D21C-4848-A4E7-8E0352581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" y="1803405"/>
            <a:ext cx="12006470" cy="1027259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A Brief introduction to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4167E-9A63-4650-872A-536664026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GB" dirty="0"/>
              <a:t>Robert M Chapple</a:t>
            </a:r>
          </a:p>
        </p:txBody>
      </p:sp>
      <p:pic>
        <p:nvPicPr>
          <p:cNvPr id="1026" name="Picture 2" descr="Image result for tableau sparkle">
            <a:extLst>
              <a:ext uri="{FF2B5EF4-FFF2-40B4-BE49-F238E27FC236}">
                <a16:creationId xmlns:a16="http://schemas.microsoft.com/office/drawing/2014/main" id="{58BFB47E-02DE-4393-BAA5-00C9B3052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19538"/>
            <a:ext cx="938254" cy="9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21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77" y="764373"/>
            <a:ext cx="9510423" cy="1293028"/>
          </a:xfrm>
        </p:spPr>
        <p:txBody>
          <a:bodyPr/>
          <a:lstStyle/>
          <a:p>
            <a:r>
              <a:rPr lang="en-GB" dirty="0"/>
              <a:t>What we’re going to do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Connect to Data</a:t>
            </a:r>
          </a:p>
          <a:p>
            <a:r>
              <a:rPr lang="en-GB" dirty="0"/>
              <a:t>Create some Graphs</a:t>
            </a:r>
          </a:p>
          <a:p>
            <a:r>
              <a:rPr lang="en-GB" dirty="0"/>
              <a:t>Create some Filters</a:t>
            </a:r>
          </a:p>
          <a:p>
            <a:r>
              <a:rPr lang="en-GB" dirty="0"/>
              <a:t>Create some Calculated Fields</a:t>
            </a:r>
          </a:p>
          <a:p>
            <a:r>
              <a:rPr lang="en-GB" dirty="0"/>
              <a:t>Create a Dashboard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C04D7-11E2-452B-86F5-B2D2176A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994" y="1742101"/>
            <a:ext cx="3048206" cy="2512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A2481D-F6D6-4A39-8633-625BB1E20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32" y="1742101"/>
            <a:ext cx="2383761" cy="2512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D40F5-7020-4499-A201-62DAB0EF5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87" y="4254714"/>
            <a:ext cx="2843513" cy="1996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FAB28-6178-4499-99DA-0047913A9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085" y="3341557"/>
            <a:ext cx="1039500" cy="2909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564E2-25B6-4F0E-A0D3-2C72D6C81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232" y="4254714"/>
            <a:ext cx="2480500" cy="881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C3041-3707-41E6-BC8B-474C9049B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629" y="4198289"/>
            <a:ext cx="5423571" cy="2052824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F71071D-667F-439B-8490-726451635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621" y="2473621"/>
            <a:ext cx="6249586" cy="3036633"/>
          </a:xfrm>
          <a:prstGeom prst="rect">
            <a:avLst/>
          </a:prstGeom>
        </p:spPr>
      </p:pic>
      <p:pic>
        <p:nvPicPr>
          <p:cNvPr id="11" name="Picture 2" descr="Image result for tableau sparkle">
            <a:extLst>
              <a:ext uri="{FF2B5EF4-FFF2-40B4-BE49-F238E27FC236}">
                <a16:creationId xmlns:a16="http://schemas.microsoft.com/office/drawing/2014/main" id="{3D5E1915-4AC5-438F-B5F6-B04809E2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19538"/>
            <a:ext cx="938254" cy="9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28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77" y="764373"/>
            <a:ext cx="9510423" cy="1293028"/>
          </a:xfrm>
        </p:spPr>
        <p:txBody>
          <a:bodyPr/>
          <a:lstStyle/>
          <a:p>
            <a:r>
              <a:rPr lang="en-GB" dirty="0"/>
              <a:t>What we’re going to do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Connect to Data</a:t>
            </a:r>
          </a:p>
          <a:p>
            <a:r>
              <a:rPr lang="en-GB" dirty="0"/>
              <a:t>Create some Graphs</a:t>
            </a:r>
          </a:p>
          <a:p>
            <a:r>
              <a:rPr lang="en-GB" dirty="0"/>
              <a:t>Create some Filters</a:t>
            </a:r>
          </a:p>
          <a:p>
            <a:r>
              <a:rPr lang="en-GB" dirty="0"/>
              <a:t>Create some Calculated Fields</a:t>
            </a:r>
          </a:p>
          <a:p>
            <a:r>
              <a:rPr lang="en-GB" dirty="0"/>
              <a:t>Create a Dashboard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Look at some examples of Tableau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6FD9C4-B20C-4BFE-A934-74F4811A9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875"/>
            <a:ext cx="5837723" cy="2830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32B0A4-E118-4DDC-9BC3-45A480587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723" y="1970237"/>
            <a:ext cx="5720478" cy="2840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1C3319-5C8C-412E-AE43-8BC8EBEB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202" y="3947609"/>
            <a:ext cx="5843144" cy="28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2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6AA0-EF89-4CBB-B4B7-B75D64783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go to the Demo!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BFAD9E-E520-495C-8E26-EF805479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01" y="1829566"/>
            <a:ext cx="8131478" cy="3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2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77" y="764373"/>
            <a:ext cx="9510423" cy="1293028"/>
          </a:xfrm>
        </p:spPr>
        <p:txBody>
          <a:bodyPr/>
          <a:lstStyle/>
          <a:p>
            <a:r>
              <a:rPr lang="en-GB" dirty="0"/>
              <a:t>Tableau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804452"/>
            <a:ext cx="10820400" cy="414233"/>
          </a:xfrm>
        </p:spPr>
        <p:txBody>
          <a:bodyPr>
            <a:normAutofit/>
          </a:bodyPr>
          <a:lstStyle/>
          <a:p>
            <a:r>
              <a:rPr lang="en-GB" dirty="0"/>
              <a:t>Bob Dylan (Nobel Laureate)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32B0A4-E118-4DDC-9BC3-45A48058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723" y="1970237"/>
            <a:ext cx="5720478" cy="2840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A36E1-ECB9-46EF-902A-7FE37045580D}"/>
              </a:ext>
            </a:extLst>
          </p:cNvPr>
          <p:cNvSpPr txBox="1"/>
          <p:nvPr/>
        </p:nvSpPr>
        <p:spPr>
          <a:xfrm>
            <a:off x="7052807" y="5510254"/>
            <a:ext cx="302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https://goo.gl/fAeWQC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5001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77" y="764373"/>
            <a:ext cx="9510423" cy="1293028"/>
          </a:xfrm>
        </p:spPr>
        <p:txBody>
          <a:bodyPr/>
          <a:lstStyle/>
          <a:p>
            <a:r>
              <a:rPr lang="en-GB" dirty="0"/>
              <a:t>Tableau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804452"/>
            <a:ext cx="10820400" cy="414233"/>
          </a:xfrm>
        </p:spPr>
        <p:txBody>
          <a:bodyPr>
            <a:normAutofit/>
          </a:bodyPr>
          <a:lstStyle/>
          <a:p>
            <a:r>
              <a:rPr lang="en-GB" dirty="0"/>
              <a:t>Hurricanes in the Atlantic Basin 1851-2016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BE8DB-D943-4154-BE0F-43138C4AC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875"/>
            <a:ext cx="5837723" cy="2830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BE3F9E-9E3A-4597-9CA6-723A5113C40C}"/>
              </a:ext>
            </a:extLst>
          </p:cNvPr>
          <p:cNvSpPr txBox="1"/>
          <p:nvPr/>
        </p:nvSpPr>
        <p:spPr>
          <a:xfrm>
            <a:off x="7052807" y="4381169"/>
            <a:ext cx="279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https://goo.gl/8q7UPY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327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77" y="764373"/>
            <a:ext cx="9510423" cy="1293028"/>
          </a:xfrm>
        </p:spPr>
        <p:txBody>
          <a:bodyPr/>
          <a:lstStyle/>
          <a:p>
            <a:r>
              <a:rPr lang="en-GB" dirty="0"/>
              <a:t>Tableau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804452"/>
            <a:ext cx="10820400" cy="414233"/>
          </a:xfrm>
        </p:spPr>
        <p:txBody>
          <a:bodyPr>
            <a:normAutofit/>
          </a:bodyPr>
          <a:lstStyle/>
          <a:p>
            <a:r>
              <a:rPr lang="en-GB" dirty="0"/>
              <a:t>Titanic Passengers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26B21-1132-49BE-809E-0EFF51B1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02" y="3947609"/>
            <a:ext cx="5843144" cy="2812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D54768-E239-4127-ADF1-674EB21D0BB1}"/>
              </a:ext>
            </a:extLst>
          </p:cNvPr>
          <p:cNvSpPr txBox="1"/>
          <p:nvPr/>
        </p:nvSpPr>
        <p:spPr>
          <a:xfrm>
            <a:off x="6758609" y="2425148"/>
            <a:ext cx="29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https://goo.gl/HWz399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76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77" y="764373"/>
            <a:ext cx="9510423" cy="1293028"/>
          </a:xfrm>
        </p:spPr>
        <p:txBody>
          <a:bodyPr/>
          <a:lstStyle/>
          <a:p>
            <a:r>
              <a:rPr lang="en-GB" dirty="0"/>
              <a:t>Tableau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804452"/>
            <a:ext cx="10820400" cy="414233"/>
          </a:xfrm>
        </p:spPr>
        <p:txBody>
          <a:bodyPr>
            <a:normAutofit/>
          </a:bodyPr>
          <a:lstStyle/>
          <a:p>
            <a:r>
              <a:rPr lang="en-GB" dirty="0"/>
              <a:t>Titanic Passengers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26B21-1132-49BE-809E-0EFF51B1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02" y="3947609"/>
            <a:ext cx="5843144" cy="2812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D54768-E239-4127-ADF1-674EB21D0BB1}"/>
              </a:ext>
            </a:extLst>
          </p:cNvPr>
          <p:cNvSpPr txBox="1"/>
          <p:nvPr/>
        </p:nvSpPr>
        <p:spPr>
          <a:xfrm>
            <a:off x="6758609" y="2425148"/>
            <a:ext cx="29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https://goo.gl/HWz399</a:t>
            </a:r>
            <a:r>
              <a:rPr lang="en-GB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76AF3B-8FCE-4634-9B07-F9A28D4EAA43}"/>
              </a:ext>
            </a:extLst>
          </p:cNvPr>
          <p:cNvSpPr txBox="1">
            <a:spLocks/>
          </p:cNvSpPr>
          <p:nvPr/>
        </p:nvSpPr>
        <p:spPr>
          <a:xfrm>
            <a:off x="569180" y="5055506"/>
            <a:ext cx="4654826" cy="414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by Bertie Chapple, age 11 (P7)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BB07E-3941-47E8-B235-760343D32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66" y="1129085"/>
            <a:ext cx="2323536" cy="34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8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C63C-F13C-476C-8F3C-06A211FC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0B0A92-C3FF-4748-85A1-E5271BD7A050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3A3DB8-3CE0-48D2-B982-63AD77718AF0}"/>
              </a:ext>
            </a:extLst>
          </p:cNvPr>
          <p:cNvSpPr txBox="1">
            <a:spLocks/>
          </p:cNvSpPr>
          <p:nvPr/>
        </p:nvSpPr>
        <p:spPr>
          <a:xfrm>
            <a:off x="892234" y="1327499"/>
            <a:ext cx="4667191" cy="573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Any questions?</a:t>
            </a:r>
            <a:endParaRPr lang="en-GB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5565BA6-D814-4D53-B276-2B01BC91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820" y="1900928"/>
            <a:ext cx="337820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n-lt"/>
              </a:rPr>
              <a:t>My Tableau Public Page: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GB" altLang="en-US" sz="800" dirty="0">
              <a:latin typeface="+mn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n-lt"/>
                <a:hlinkClick r:id="rId2"/>
              </a:rPr>
              <a:t>https://goo.gl/F3rQeP</a:t>
            </a:r>
            <a:endParaRPr lang="en-GB" altLang="en-US" sz="2000" dirty="0">
              <a:latin typeface="+mn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n-lt"/>
              <a:hlinkClick r:id="rId3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107462E-D933-4393-9D05-DCB32A892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057127"/>
            <a:ext cx="31813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n-lt"/>
              </a:rPr>
              <a:t>Resources on GitHub: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GB" sz="2000" dirty="0">
                <a:hlinkClick r:id="rId4"/>
              </a:rPr>
              <a:t>https://goo.gl/A98KMZ</a:t>
            </a:r>
            <a:r>
              <a:rPr lang="en-GB" sz="2000" dirty="0"/>
              <a:t> </a:t>
            </a:r>
            <a:endParaRPr lang="en-GB" altLang="en-US" sz="2000" dirty="0">
              <a:latin typeface="+mn-lt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46386AA-9C15-4EE4-A21E-CDFFCDE13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326" y="5744265"/>
            <a:ext cx="2465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  <a:hlinkClick r:id="rId5"/>
              </a:rPr>
              <a:t>rchh6@allstate.com</a:t>
            </a:r>
            <a:r>
              <a:rPr lang="en-GB" altLang="en-US" sz="20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FDE36C12-3CEB-42EA-8904-ABF92E883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126" y="5744265"/>
            <a:ext cx="4222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1A00F9BD-50D2-4528-9E18-8CEB8495B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445" y="2767703"/>
            <a:ext cx="86042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CE3E0380-5841-43EE-96BA-71204F7FF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950" y="4057127"/>
            <a:ext cx="34148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n-lt"/>
              </a:rPr>
              <a:t>YouTube: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GB" sz="2000" dirty="0">
                <a:hlinkClick r:id="rId8"/>
              </a:rPr>
              <a:t>https://goo.gl/9omwKi</a:t>
            </a:r>
            <a:r>
              <a:rPr lang="en-GB" sz="2000" dirty="0"/>
              <a:t> </a:t>
            </a:r>
            <a:r>
              <a:rPr lang="en-GB" sz="2000" dirty="0">
                <a:latin typeface="+mn-lt"/>
              </a:rPr>
              <a:t> </a:t>
            </a:r>
            <a:endParaRPr lang="en-GB" altLang="en-US" sz="2000" dirty="0">
              <a:latin typeface="+mn-lt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F4E52392-C351-445E-93BB-E5FA39C30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9020" y="1910453"/>
            <a:ext cx="31527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GB" altLang="en-US" sz="2000" dirty="0" err="1">
                <a:latin typeface="+mn-lt"/>
              </a:rPr>
              <a:t>demonCoreData</a:t>
            </a:r>
            <a:r>
              <a:rPr lang="en-GB" altLang="en-US" sz="2000" dirty="0">
                <a:latin typeface="+mn-lt"/>
              </a:rPr>
              <a:t>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GB" altLang="en-US" sz="800" dirty="0">
              <a:latin typeface="+mn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GB" sz="2000" dirty="0">
                <a:latin typeface="+mn-lt"/>
                <a:hlinkClick r:id="rId9"/>
              </a:rPr>
              <a:t>https://goo.gl/KQp9qU</a:t>
            </a:r>
            <a:r>
              <a:rPr lang="en-GB" sz="2000" dirty="0">
                <a:latin typeface="+mn-lt"/>
              </a:rPr>
              <a:t> </a:t>
            </a:r>
            <a:endParaRPr lang="en-GB" altLang="en-US" sz="2000" dirty="0">
              <a:latin typeface="+mn-lt"/>
              <a:hlinkClick r:id="rId3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4E46E36D-33A3-423B-89D0-19EF6B76A6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008" y="2735953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048C00-79CB-4843-A345-2341D63C0818}"/>
              </a:ext>
            </a:extLst>
          </p:cNvPr>
          <p:cNvCxnSpPr/>
          <p:nvPr/>
        </p:nvCxnSpPr>
        <p:spPr>
          <a:xfrm>
            <a:off x="6002820" y="1940615"/>
            <a:ext cx="0" cy="373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26E50-B678-4079-8805-5DEF90EB7840}"/>
              </a:ext>
            </a:extLst>
          </p:cNvPr>
          <p:cNvCxnSpPr/>
          <p:nvPr/>
        </p:nvCxnSpPr>
        <p:spPr>
          <a:xfrm>
            <a:off x="3053245" y="3693215"/>
            <a:ext cx="6178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687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501F-6A58-434B-8710-6D7A2172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Key takeaway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81DEB0-BBCC-43A3-B44F-F97ECB24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814885"/>
            <a:ext cx="5887941" cy="44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6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501F-6A58-434B-8710-6D7A2172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Key takeaway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42F58-6343-4621-901F-DE5ED6CF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49" y="2125409"/>
            <a:ext cx="44291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2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CCE7-6894-4755-88D4-7EB633EB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Who’s this dude?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0386-72B6-44EF-8732-3CFC68DD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Robert M Chapple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2432F-710D-4BED-B25E-0C5A0CDF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8886"/>
            <a:ext cx="5335065" cy="3545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4A4DEB-2B0C-4042-B833-BC0A1BD55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999" y="2608887"/>
            <a:ext cx="7292001" cy="354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2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this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very brief introduction to some key functionality of Tableau</a:t>
            </a:r>
          </a:p>
          <a:p>
            <a:endParaRPr lang="en-GB" dirty="0"/>
          </a:p>
        </p:txBody>
      </p:sp>
      <p:pic>
        <p:nvPicPr>
          <p:cNvPr id="5" name="Picture 2" descr="Image result for tableau sparkle">
            <a:extLst>
              <a:ext uri="{FF2B5EF4-FFF2-40B4-BE49-F238E27FC236}">
                <a16:creationId xmlns:a16="http://schemas.microsoft.com/office/drawing/2014/main" id="{CC8AA8BE-1666-45C3-BA77-64B22133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19538"/>
            <a:ext cx="938254" cy="9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5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this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Comprehensive Tableau Training Course</a:t>
            </a:r>
          </a:p>
        </p:txBody>
      </p:sp>
      <p:pic>
        <p:nvPicPr>
          <p:cNvPr id="4" name="Picture 2" descr="Image result for tableau sparkle">
            <a:extLst>
              <a:ext uri="{FF2B5EF4-FFF2-40B4-BE49-F238E27FC236}">
                <a16:creationId xmlns:a16="http://schemas.microsoft.com/office/drawing/2014/main" id="{F23D698C-1EFD-461D-8997-948057E2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19538"/>
            <a:ext cx="938254" cy="9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88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this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Comprehensive Tableau Training Course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66BF0-E2AE-43D0-9C18-55D8CC3AAF41}"/>
              </a:ext>
            </a:extLst>
          </p:cNvPr>
          <p:cNvSpPr txBox="1"/>
          <p:nvPr/>
        </p:nvSpPr>
        <p:spPr>
          <a:xfrm>
            <a:off x="4565374" y="3544902"/>
            <a:ext cx="3061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Sorry!</a:t>
            </a:r>
          </a:p>
        </p:txBody>
      </p:sp>
      <p:pic>
        <p:nvPicPr>
          <p:cNvPr id="5" name="Picture 2" descr="Image result for tableau sparkle">
            <a:extLst>
              <a:ext uri="{FF2B5EF4-FFF2-40B4-BE49-F238E27FC236}">
                <a16:creationId xmlns:a16="http://schemas.microsoft.com/office/drawing/2014/main" id="{389BEC0B-556B-44F9-B209-30A0B7EA0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19538"/>
            <a:ext cx="938254" cy="9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93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77" y="764373"/>
            <a:ext cx="9510423" cy="1293028"/>
          </a:xfrm>
        </p:spPr>
        <p:txBody>
          <a:bodyPr/>
          <a:lstStyle/>
          <a:p>
            <a:r>
              <a:rPr lang="en-GB" dirty="0"/>
              <a:t>What we’re going to do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Connect to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C04D7-11E2-452B-86F5-B2D2176A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994" y="1742101"/>
            <a:ext cx="3048206" cy="2512613"/>
          </a:xfrm>
          <a:prstGeom prst="rect">
            <a:avLst/>
          </a:prstGeom>
        </p:spPr>
      </p:pic>
      <p:pic>
        <p:nvPicPr>
          <p:cNvPr id="11" name="Picture 2" descr="Image result for tableau sparkle">
            <a:extLst>
              <a:ext uri="{FF2B5EF4-FFF2-40B4-BE49-F238E27FC236}">
                <a16:creationId xmlns:a16="http://schemas.microsoft.com/office/drawing/2014/main" id="{946BA4EB-EDCA-43C8-857D-6BF00B53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19538"/>
            <a:ext cx="938254" cy="9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77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FC3041-3707-41E6-BC8B-474C9049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629" y="4198289"/>
            <a:ext cx="5423571" cy="2052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77" y="764373"/>
            <a:ext cx="9510423" cy="1293028"/>
          </a:xfrm>
        </p:spPr>
        <p:txBody>
          <a:bodyPr/>
          <a:lstStyle/>
          <a:p>
            <a:r>
              <a:rPr lang="en-GB" dirty="0"/>
              <a:t>What we’re going to do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Connect to Data</a:t>
            </a:r>
          </a:p>
          <a:p>
            <a:r>
              <a:rPr lang="en-GB" dirty="0"/>
              <a:t>Create some Graphs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C04D7-11E2-452B-86F5-B2D2176A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994" y="1742101"/>
            <a:ext cx="3048206" cy="2512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A2481D-F6D6-4A39-8633-625BB1E2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2" y="1742101"/>
            <a:ext cx="2383761" cy="2512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D40F5-7020-4499-A201-62DAB0EF5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687" y="4254714"/>
            <a:ext cx="2843513" cy="1996399"/>
          </a:xfrm>
          <a:prstGeom prst="rect">
            <a:avLst/>
          </a:prstGeom>
        </p:spPr>
      </p:pic>
      <p:pic>
        <p:nvPicPr>
          <p:cNvPr id="8" name="Picture 2" descr="Image result for tableau sparkle">
            <a:extLst>
              <a:ext uri="{FF2B5EF4-FFF2-40B4-BE49-F238E27FC236}">
                <a16:creationId xmlns:a16="http://schemas.microsoft.com/office/drawing/2014/main" id="{63384A13-9230-4C6B-B124-615CE5C1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19538"/>
            <a:ext cx="938254" cy="9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8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FC3041-3707-41E6-BC8B-474C9049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629" y="4198289"/>
            <a:ext cx="5423571" cy="2052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77" y="764373"/>
            <a:ext cx="9510423" cy="1293028"/>
          </a:xfrm>
        </p:spPr>
        <p:txBody>
          <a:bodyPr/>
          <a:lstStyle/>
          <a:p>
            <a:r>
              <a:rPr lang="en-GB" dirty="0"/>
              <a:t>What we’re going to do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Connect to Data</a:t>
            </a:r>
          </a:p>
          <a:p>
            <a:r>
              <a:rPr lang="en-GB" dirty="0"/>
              <a:t>Create some Graphs</a:t>
            </a:r>
          </a:p>
          <a:p>
            <a:r>
              <a:rPr lang="en-GB" dirty="0"/>
              <a:t>Create some Filters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C04D7-11E2-452B-86F5-B2D2176A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994" y="1742101"/>
            <a:ext cx="3048206" cy="2512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A2481D-F6D6-4A39-8633-625BB1E2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2" y="1742101"/>
            <a:ext cx="2383761" cy="2512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D40F5-7020-4499-A201-62DAB0EF5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687" y="4254714"/>
            <a:ext cx="2843513" cy="1996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FAB28-6178-4499-99DA-0047913A9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085" y="3341557"/>
            <a:ext cx="1039500" cy="2909556"/>
          </a:xfrm>
          <a:prstGeom prst="rect">
            <a:avLst/>
          </a:prstGeom>
        </p:spPr>
      </p:pic>
      <p:pic>
        <p:nvPicPr>
          <p:cNvPr id="10" name="Picture 2" descr="Image result for tableau sparkle">
            <a:extLst>
              <a:ext uri="{FF2B5EF4-FFF2-40B4-BE49-F238E27FC236}">
                <a16:creationId xmlns:a16="http://schemas.microsoft.com/office/drawing/2014/main" id="{FBEDF83E-97F6-43D5-A0C9-B0881648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19538"/>
            <a:ext cx="938254" cy="9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0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FC3041-3707-41E6-BC8B-474C9049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629" y="4198289"/>
            <a:ext cx="5423571" cy="2052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91F96-0BE5-49B8-ACCE-4E1E6FA6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77" y="764373"/>
            <a:ext cx="9510423" cy="1293028"/>
          </a:xfrm>
        </p:spPr>
        <p:txBody>
          <a:bodyPr/>
          <a:lstStyle/>
          <a:p>
            <a:r>
              <a:rPr lang="en-GB" dirty="0"/>
              <a:t>What we’re going to do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6132-268D-4DD2-A257-FEC2F694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Connect to Data</a:t>
            </a:r>
          </a:p>
          <a:p>
            <a:r>
              <a:rPr lang="en-GB" dirty="0"/>
              <a:t>Create some Graphs</a:t>
            </a:r>
          </a:p>
          <a:p>
            <a:r>
              <a:rPr lang="en-GB" dirty="0"/>
              <a:t>Create some Filters</a:t>
            </a:r>
          </a:p>
          <a:p>
            <a:r>
              <a:rPr lang="en-GB" dirty="0"/>
              <a:t>Create some Calculated Fields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C04D7-11E2-452B-86F5-B2D2176A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994" y="1742101"/>
            <a:ext cx="3048206" cy="2512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A2481D-F6D6-4A39-8633-625BB1E2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32" y="1742101"/>
            <a:ext cx="2383761" cy="2512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D40F5-7020-4499-A201-62DAB0EF5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687" y="4254714"/>
            <a:ext cx="2843513" cy="1996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FAB28-6178-4499-99DA-0047913A9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085" y="3341557"/>
            <a:ext cx="1039500" cy="2909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564E2-25B6-4F0E-A0D3-2C72D6C81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232" y="4254714"/>
            <a:ext cx="2480500" cy="881829"/>
          </a:xfrm>
          <a:prstGeom prst="rect">
            <a:avLst/>
          </a:prstGeom>
        </p:spPr>
      </p:pic>
      <p:pic>
        <p:nvPicPr>
          <p:cNvPr id="10" name="Picture 2" descr="Image result for tableau sparkle">
            <a:extLst>
              <a:ext uri="{FF2B5EF4-FFF2-40B4-BE49-F238E27FC236}">
                <a16:creationId xmlns:a16="http://schemas.microsoft.com/office/drawing/2014/main" id="{301D4050-7CE2-40DA-BB82-F435B3014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19538"/>
            <a:ext cx="938254" cy="9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35320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5787</TotalTime>
  <Words>279</Words>
  <Application>Microsoft Office PowerPoint</Application>
  <PresentationFormat>Widescreen</PresentationFormat>
  <Paragraphs>72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Vapor Trail</vt:lpstr>
      <vt:lpstr>A Brief introduction to Tableau</vt:lpstr>
      <vt:lpstr>Who’s this dude?</vt:lpstr>
      <vt:lpstr>What this is</vt:lpstr>
      <vt:lpstr>What this is not</vt:lpstr>
      <vt:lpstr>What this is not</vt:lpstr>
      <vt:lpstr>What we’re going to do today</vt:lpstr>
      <vt:lpstr>What we’re going to do today</vt:lpstr>
      <vt:lpstr>What we’re going to do today</vt:lpstr>
      <vt:lpstr>What we’re going to do today</vt:lpstr>
      <vt:lpstr>What we’re going to do today</vt:lpstr>
      <vt:lpstr>What we’re going to do today</vt:lpstr>
      <vt:lpstr>Let’s go to the Demo! </vt:lpstr>
      <vt:lpstr>Tableau examples</vt:lpstr>
      <vt:lpstr>Tableau examples</vt:lpstr>
      <vt:lpstr>Tableau examples</vt:lpstr>
      <vt:lpstr>Tableau examples</vt:lpstr>
      <vt:lpstr>Thank you for listening</vt:lpstr>
      <vt:lpstr>One Key takeaway</vt:lpstr>
      <vt:lpstr>One Key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introduction to Tableau</dc:title>
  <dc:creator>Chapple, Robert M</dc:creator>
  <cp:lastModifiedBy>Chapple, Robert M</cp:lastModifiedBy>
  <cp:revision>12</cp:revision>
  <dcterms:created xsi:type="dcterms:W3CDTF">2018-05-10T11:48:39Z</dcterms:created>
  <dcterms:modified xsi:type="dcterms:W3CDTF">2018-05-14T13:43:18Z</dcterms:modified>
</cp:coreProperties>
</file>